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na Timillero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41"/>
    <p:restoredTop sz="83881"/>
  </p:normalViewPr>
  <p:slideViewPr>
    <p:cSldViewPr snapToGrid="0" snapToObjects="1">
      <p:cViewPr varScale="1">
        <p:scale>
          <a:sx n="132" d="100"/>
          <a:sy n="132" d="100"/>
        </p:scale>
        <p:origin x="83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272D8-A459-44B8-A842-12AD32A1B45B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811AE-FE3F-4175-A647-CA21F8C75AD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343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60D7-F8AA-274D-BED8-6EEC30E66161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08A2C-A62B-764C-85BE-3B78646073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84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649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hinzu kommen Schwierigkeiten</a:t>
            </a:r>
            <a:r>
              <a:rPr lang="de-DE" baseline="0" dirty="0"/>
              <a:t> des Settings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69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Beispiel Samuel K. </a:t>
            </a:r>
            <a:r>
              <a:rPr lang="de-DE"/>
              <a:t>Tiger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667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7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47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049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46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753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348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63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08A2C-A62B-764C-85BE-3B786460730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83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3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2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6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4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7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April 2021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CAS Migrationsrecht - Martina Schilling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CH"/>
              <a:t>22. April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CAS Migrationsrecht - Martina Schilling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6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DFE15-C3C1-1F42-86BB-5BC897039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944" y="1639613"/>
            <a:ext cx="7315200" cy="223092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Umgang mit verhaltensauffälligen Kindern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7C4CE9-EDBE-AC4A-BBF3-D3A43066C6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M.Sc</a:t>
            </a: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Psychologin Alina </a:t>
            </a:r>
            <a:r>
              <a:rPr lang="de-DE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Timillero</a:t>
            </a: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K+L- Dienst Kinderspital Luzern</a:t>
            </a:r>
          </a:p>
          <a:p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 April 2021</a:t>
            </a:r>
          </a:p>
        </p:txBody>
      </p:sp>
      <p:pic>
        <p:nvPicPr>
          <p:cNvPr id="1026" name="Picture 2" descr="Erste Gespräche finden statt - Kinderspital Zürich und Triemli planen  Zusammenarbeit - News - SRF">
            <a:extLst>
              <a:ext uri="{FF2B5EF4-FFF2-40B4-BE49-F238E27FC236}">
                <a16:creationId xmlns:a16="http://schemas.microsoft.com/office/drawing/2014/main" id="{1F97A09A-4991-0740-AAB6-5BCE5E381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522" y="1451113"/>
            <a:ext cx="3516244" cy="19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007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6CFC85-B591-714F-97E1-7D68DBD0DAE7}"/>
              </a:ext>
            </a:extLst>
          </p:cNvPr>
          <p:cNvSpPr txBox="1"/>
          <p:nvPr/>
        </p:nvSpPr>
        <p:spPr>
          <a:xfrm>
            <a:off x="1643743" y="1594522"/>
            <a:ext cx="10163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Systemische Gründe für Verhaltensauffälligkeiten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130763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Erfahrung von Vernachlässigung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Schwierige familiäre Hintergründe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Psychische Auffälligkeiten / Störungen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Kinderschutz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Diese Faktoren sind gegeben, können von Einzelnen nicht beeinflusst werden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Führen zu Herausforderungen in der Kontaktaufnahme mit betroffenen Kindern und Jugendlichen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Schwierigkeiten des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Räumlichkeiten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Unruhe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Ungewohnte Umgebung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Mangel an Zeit / Flexibilität und Hintergrundinformationen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93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6CFC85-B591-714F-97E1-7D68DBD0DAE7}"/>
              </a:ext>
            </a:extLst>
          </p:cNvPr>
          <p:cNvSpPr txBox="1"/>
          <p:nvPr/>
        </p:nvSpPr>
        <p:spPr>
          <a:xfrm>
            <a:off x="1643743" y="1594522"/>
            <a:ext cx="10163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Kontaktaufnahme im Setting Kinderspital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130763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Sehr individuell, gibt kein Patent-Rezept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Über die Interessen der Kinder und Jugendlichen Kontakt aufnehmen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Schauen, was die Kinder / Jugendlichen von sich aus anbieten und darauf eingehen; nach Wunsch/Bedürfnis fragen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Spiel; nach Möglichkeit rausgehen, spazieren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Wenn möglich, eine ruhige Umgebung schaffen mit wenig Ablenkungen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Angebote machen, die die Kinder / die Jugendlichen annehmen dürfen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Akzeptieren, wenn die Kinder /  Jugendlichen im Moment die Kontaktaufnahme nicht zulassen können. Zu einem anderen Zeitpunkt nochmals versuchen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5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B7A09-6952-ED46-B071-D232F6213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3284DD-F813-A244-8AF7-0751DDB7DE6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75314" y="983343"/>
            <a:ext cx="7315200" cy="5121275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Ursachen für Verhaltensauffälligkeiten </a:t>
            </a:r>
          </a:p>
          <a:p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Vorstellung von zwei Fallbeispielen</a:t>
            </a:r>
          </a:p>
          <a:p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Kinder mit Bindungsstörungen</a:t>
            </a:r>
          </a:p>
          <a:p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Jugendliche mit depressiven Symptomen</a:t>
            </a:r>
          </a:p>
          <a:p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Kontaktaufnahme mit Kindern und Jugendlichen im Setting Kinderspital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8DEBADDE-9286-D044-A1FF-E45172B1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2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5C6FA0C-8A5C-3E40-B3C3-276D68D370BE}"/>
              </a:ext>
            </a:extLst>
          </p:cNvPr>
          <p:cNvSpPr txBox="1"/>
          <p:nvPr/>
        </p:nvSpPr>
        <p:spPr>
          <a:xfrm>
            <a:off x="1959429" y="691634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Aufrechterhaltung einer Bewilligung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6CFC85-B591-714F-97E1-7D68DBD0DAE7}"/>
              </a:ext>
            </a:extLst>
          </p:cNvPr>
          <p:cNvSpPr txBox="1"/>
          <p:nvPr/>
        </p:nvSpPr>
        <p:spPr>
          <a:xfrm>
            <a:off x="1643743" y="1687286"/>
            <a:ext cx="631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Ursachen für Verhaltensauffälligkeiten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329542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Psychische Störungen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z.B. ADHS, Bindungsstörung oder Depression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Medikamente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z.B. Cortison-Behandlung bei chronisch entzündlichen Krankheiten wie Morbus Crohn oder Colitis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Ulcerosa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kann zu depressiven und/oder manischen Symptomen führen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Bsp. 12-jähriger Patient mit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Immunthrombozytopenie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sowie geistiger Behinderung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Neurologische Ursachen wie Entwicklungsverzögerungen oder  Intelligenzminderung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416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25003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Säuglinge und Kleinkinder verfügen über die angeborene soziale Motivation, eine oder mehrere enge Beziehungen einzugehen (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Bowlby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1969)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Das Bindungssystem beschreibt die Organisation von Verhaltensweisen, über die das Kleinkind unter Stress Nähe und (Körper-)Kontakt zu einer oder mehreren Bindungspersonen herstellt. Seine Aktivierung lässt sich beim Kind an innerer Erregung beobachten, die erst mit Nähe zur Bindungsperson wieder abklingt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Mary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Ainsworth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(Hauptvertreterin der Bindungstheorie) sprach von der sicheren Basis, die Eltern darstellen und die Voraussetzung dafür ist, dass das Kind unbelastet und interessiert seine Umwelt explorieren kann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Aus dem Experiment „Strange Situation“ wurden vier Bindungsmuster beschrieben: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Sichere Bindung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Unsicher-vermeidende Bindung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Unsicher-ambivalente Bindung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Unsicher-desorganisierte Bindung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C2F09B-4D5C-CA47-B081-1042D769CF8F}"/>
              </a:ext>
            </a:extLst>
          </p:cNvPr>
          <p:cNvSpPr txBox="1"/>
          <p:nvPr/>
        </p:nvSpPr>
        <p:spPr>
          <a:xfrm>
            <a:off x="7155701" y="5427702"/>
            <a:ext cx="33925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unsicher-vermeidende und unsicher-ambivalente Bindung sind Normvarianten der sicheren Bindung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6B979C9-8CFB-F249-9B1C-D78C5740FA5D}"/>
              </a:ext>
            </a:extLst>
          </p:cNvPr>
          <p:cNvSpPr txBox="1"/>
          <p:nvPr/>
        </p:nvSpPr>
        <p:spPr>
          <a:xfrm>
            <a:off x="1959429" y="6356350"/>
            <a:ext cx="887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</a:t>
            </a:r>
            <a:r>
              <a:rPr lang="de-DE" sz="1200" dirty="0" err="1"/>
              <a:t>Fegert</a:t>
            </a:r>
            <a:r>
              <a:rPr lang="de-DE" sz="1200" dirty="0"/>
              <a:t> J. &amp; </a:t>
            </a:r>
            <a:r>
              <a:rPr lang="de-DE" sz="1200" dirty="0" err="1"/>
              <a:t>Kölch</a:t>
            </a:r>
            <a:r>
              <a:rPr lang="de-DE" sz="1200" dirty="0"/>
              <a:t> M. (2011): Klinikmanual. Kinder- und Jugendpsychiatrie und –</a:t>
            </a:r>
            <a:r>
              <a:rPr lang="de-DE" sz="1200" dirty="0" err="1"/>
              <a:t>psychotherapie</a:t>
            </a:r>
            <a:r>
              <a:rPr lang="de-DE" sz="1200" dirty="0"/>
              <a:t>. </a:t>
            </a:r>
            <a:r>
              <a:rPr lang="de-DE" sz="1200" i="1" dirty="0"/>
              <a:t>2. Auflage. Springer-Verlag. Berlin Heidelberg.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826F8C0-9BCE-AF40-BF86-ACC27236C118}"/>
              </a:ext>
            </a:extLst>
          </p:cNvPr>
          <p:cNvSpPr txBox="1"/>
          <p:nvPr/>
        </p:nvSpPr>
        <p:spPr>
          <a:xfrm>
            <a:off x="1643743" y="1594522"/>
            <a:ext cx="631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Bindungstheorie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53B6390-696C-384B-9C9A-20F5A6556E9B}"/>
              </a:ext>
            </a:extLst>
          </p:cNvPr>
          <p:cNvSpPr txBox="1"/>
          <p:nvPr/>
        </p:nvSpPr>
        <p:spPr>
          <a:xfrm>
            <a:off x="1959429" y="691634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Psychische Ursachen – Bindungsstörung</a:t>
            </a:r>
          </a:p>
        </p:txBody>
      </p:sp>
    </p:spTree>
    <p:extLst>
      <p:ext uri="{BB962C8B-B14F-4D97-AF65-F5344CB8AC3E}">
        <p14:creationId xmlns:p14="http://schemas.microsoft.com/office/powerpoint/2010/main" val="406614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6CFC85-B591-714F-97E1-7D68DBD0DAE7}"/>
              </a:ext>
            </a:extLst>
          </p:cNvPr>
          <p:cNvSpPr txBox="1"/>
          <p:nvPr/>
        </p:nvSpPr>
        <p:spPr>
          <a:xfrm>
            <a:off x="1643743" y="1594522"/>
            <a:ext cx="631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Frühkindliche Bindungsstörungen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210274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Bindungsstörungen als psychische Störung des Kindesalters beschreiben kindliches Verhalten, das in hohem Masse von dem Bindungsverhalten abweicht, das von dem Paradigma der Bindungstheorie erwartet wird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 Situationen von Verunsicherung und Belastung suchen die Kinder keine Nähe zur Bezugsperson bzw. reagieren nicht mit einer organisierten Strategie, mit der sie ihre innere Unruhe regulieren könnten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Kinder sind bei Belastung deutlich gestresst, können aber keinen Trost bei der Bezugsperson suchen, sondern wenden sich sogar an eine fremde Person statt an die vertraute Bezugsperson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D13D4A6-322F-7241-8EFF-4119D52BAA71}"/>
              </a:ext>
            </a:extLst>
          </p:cNvPr>
          <p:cNvSpPr txBox="1"/>
          <p:nvPr/>
        </p:nvSpPr>
        <p:spPr>
          <a:xfrm>
            <a:off x="1959429" y="6356350"/>
            <a:ext cx="887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</a:t>
            </a:r>
            <a:r>
              <a:rPr lang="de-DE" sz="1200" dirty="0" err="1"/>
              <a:t>Fegert</a:t>
            </a:r>
            <a:r>
              <a:rPr lang="de-DE" sz="1200" dirty="0"/>
              <a:t> J. &amp; </a:t>
            </a:r>
            <a:r>
              <a:rPr lang="de-DE" sz="1200" dirty="0" err="1"/>
              <a:t>Kölch</a:t>
            </a:r>
            <a:r>
              <a:rPr lang="de-DE" sz="1200" dirty="0"/>
              <a:t> M. (2011): Klinikmanual. Kinder- und Jugendpsychiatrie und –</a:t>
            </a:r>
            <a:r>
              <a:rPr lang="de-DE" sz="1200" dirty="0" err="1"/>
              <a:t>psychotherapie</a:t>
            </a:r>
            <a:r>
              <a:rPr lang="de-DE" sz="1200" dirty="0"/>
              <a:t>. </a:t>
            </a:r>
            <a:r>
              <a:rPr lang="de-DE" sz="1200" i="1" dirty="0"/>
              <a:t>2. Auflage. Springer-Verlag. Berlin Heidelberg.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6B7A294-4E5B-2446-BBD7-AD4F7491BFF1}"/>
              </a:ext>
            </a:extLst>
          </p:cNvPr>
          <p:cNvSpPr txBox="1"/>
          <p:nvPr/>
        </p:nvSpPr>
        <p:spPr>
          <a:xfrm>
            <a:off x="1959429" y="691634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Psychische Ursachen – Bindungsstörung</a:t>
            </a:r>
          </a:p>
        </p:txBody>
      </p:sp>
    </p:spTree>
    <p:extLst>
      <p:ext uri="{BB962C8B-B14F-4D97-AF65-F5344CB8AC3E}">
        <p14:creationId xmlns:p14="http://schemas.microsoft.com/office/powerpoint/2010/main" val="103843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157266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Reaktive Bindungsstörung des Kindesalters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Übermässig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ängstliches und wachsames Verhalten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Widersprüchliche oder ambivalente Reaktionen in sozialen Situationen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Emotionale Auffälligkeiten wie verminderte Ansprechbarkeit, Furchtsamkeit, Rückzugsverhalten oder aggressives Verhalten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Kinder mit reaktiven Bindungsstörungen zeigen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ggü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. Bindungspersonen wechselndes Verhalten von Nähe und Vermeidung von Körperkontakt oder elterlichem Trostverhalten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 Interaktion mit adäquat reagierenden Bezugspersonen zeigen sie dennoch soziale Gegenseitigkeit und Ansprechbarkeit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Bindungsstörung mit Enthemmung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Diffuse, mangelnde persönliche Bindungen und aggressives Verhalten, eingeschränkte Interaktion mit Gleichaltrigen sowie eingeschränktes soziales Spiel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Situationsübergreifende distanzlose Interaktionen mit unvertrauten Personen und anklammerndes Verhalten, Suche nach Aufmerksamkeit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Suche nach Trost oder Nähe wird vertrauten Bezugspersonen wie auch unvertrauten Personen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ggü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. gezeigt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1F5D5C7-8617-3D4C-A8B1-B2C205D8D3C7}"/>
              </a:ext>
            </a:extLst>
          </p:cNvPr>
          <p:cNvSpPr txBox="1"/>
          <p:nvPr/>
        </p:nvSpPr>
        <p:spPr>
          <a:xfrm>
            <a:off x="1643743" y="1594522"/>
            <a:ext cx="631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Bindungsstörungen nach ICD-10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CCF42E7-F371-634A-8E47-872FFDBDA6FD}"/>
              </a:ext>
            </a:extLst>
          </p:cNvPr>
          <p:cNvSpPr txBox="1"/>
          <p:nvPr/>
        </p:nvSpPr>
        <p:spPr>
          <a:xfrm>
            <a:off x="1959429" y="691634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Psychische Ursachen – Bindungsstörung</a:t>
            </a:r>
          </a:p>
        </p:txBody>
      </p:sp>
    </p:spTree>
    <p:extLst>
      <p:ext uri="{BB962C8B-B14F-4D97-AF65-F5344CB8AC3E}">
        <p14:creationId xmlns:p14="http://schemas.microsoft.com/office/powerpoint/2010/main" val="252945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5C6FA0C-8A5C-3E40-B3C3-276D68D370BE}"/>
              </a:ext>
            </a:extLst>
          </p:cNvPr>
          <p:cNvSpPr txBox="1"/>
          <p:nvPr/>
        </p:nvSpPr>
        <p:spPr>
          <a:xfrm>
            <a:off x="1959429" y="691634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Fallbeispiele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6CFC85-B591-714F-97E1-7D68DBD0DAE7}"/>
              </a:ext>
            </a:extLst>
          </p:cNvPr>
          <p:cNvSpPr txBox="1"/>
          <p:nvPr/>
        </p:nvSpPr>
        <p:spPr>
          <a:xfrm>
            <a:off x="1643743" y="1594522"/>
            <a:ext cx="10163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Fallbeispiel: 6-jährige Patientin mit Epilepsie und ADHS sowie auffälligem Bindungsmuster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541576"/>
            <a:ext cx="868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Verhaltensauffälliges Mädchen: reagiert teilweise ablehnend und aggressiv, sehr aktiv, nicht gut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führbar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hält sich nicht an Absprachen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Diagnostiziertes ADHS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Auffälliges Bindungsmuster: Nähe-Distanz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Überforderte Eltern: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Malcompliance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im Management der Epilepsie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Schnittstelle zum Kinderschutz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Kinder haben oft körperliche oder psychische Vernachlässigung in Form mangelnder emotionaler Nähe erfahren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Überforderung der Eltern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Involvierung von vielen Institutionen, unter anderem KESB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6CFC85-B591-714F-97E1-7D68DBD0DAE7}"/>
              </a:ext>
            </a:extLst>
          </p:cNvPr>
          <p:cNvSpPr txBox="1"/>
          <p:nvPr/>
        </p:nvSpPr>
        <p:spPr>
          <a:xfrm>
            <a:off x="1643743" y="1594522"/>
            <a:ext cx="10163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Fallbeispiel: 15-jährige Jugendliche mit wiederkehrender MRSA-Infektion und depressiver Symptomatik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541576"/>
            <a:ext cx="868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Psychische Symptome einer Depression nach ICD-10: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deutlicher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Interessensverlust oder Verlust der Freude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an normalerweise angenehmen Aktivitäten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Mangelnde Fähigkeit auf Ereignisse oder Aktivitäten emotional zu reagieren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auf die normalerweise reagiert wurde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Früherwachen, zwei Stunden oder mehr vor der gewohnten Zeit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Morgentief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Eine ausgeprägte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psychomotorische Hemmung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oder Agitiertheit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Deutlicher Appetitverlust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Gewichtsverlust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Deutlicher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Libidoverlust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5C6FA0C-8A5C-3E40-B3C3-276D68D370BE}"/>
              </a:ext>
            </a:extLst>
          </p:cNvPr>
          <p:cNvSpPr txBox="1"/>
          <p:nvPr/>
        </p:nvSpPr>
        <p:spPr>
          <a:xfrm>
            <a:off x="1959429" y="691634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Fallbeispiele</a:t>
            </a:r>
          </a:p>
        </p:txBody>
      </p:sp>
    </p:spTree>
    <p:extLst>
      <p:ext uri="{BB962C8B-B14F-4D97-AF65-F5344CB8AC3E}">
        <p14:creationId xmlns:p14="http://schemas.microsoft.com/office/powerpoint/2010/main" val="107922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6CBA31-3055-CD4A-9A00-D4BAA91AA5FE}"/>
              </a:ext>
            </a:extLst>
          </p:cNvPr>
          <p:cNvSpPr/>
          <p:nvPr/>
        </p:nvSpPr>
        <p:spPr>
          <a:xfrm>
            <a:off x="262465" y="1393371"/>
            <a:ext cx="1023257" cy="5464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04BF98-646C-5F4C-8FF6-DA43F827E9D5}"/>
              </a:ext>
            </a:extLst>
          </p:cNvPr>
          <p:cNvSpPr/>
          <p:nvPr/>
        </p:nvSpPr>
        <p:spPr>
          <a:xfrm>
            <a:off x="0" y="359229"/>
            <a:ext cx="1219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6CFC85-B591-714F-97E1-7D68DBD0DAE7}"/>
              </a:ext>
            </a:extLst>
          </p:cNvPr>
          <p:cNvSpPr txBox="1"/>
          <p:nvPr/>
        </p:nvSpPr>
        <p:spPr>
          <a:xfrm>
            <a:off x="1643743" y="1594522"/>
            <a:ext cx="10163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Fallbeispiel: 15-jährige Jugendliche mit wiederkehrender MRSA-Infektion und depressiver Symptomatik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AE6C4A4-CE0F-2D4C-BB5D-5316018F90F4}"/>
              </a:ext>
            </a:extLst>
          </p:cNvPr>
          <p:cNvSpPr txBox="1"/>
          <p:nvPr/>
        </p:nvSpPr>
        <p:spPr>
          <a:xfrm>
            <a:off x="1643743" y="2541576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Schnittstelle Kinderschutz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Gewalterfahrung zwischen den Eltern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Fremdplatzierung in Pflegefamilie, in die sie aufgrund der Infektion nicht zurückkehren durfte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Involvierung verschiedener Stellen wie Subito, KESB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9F85C1CD-5D09-2E48-B465-B22E510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5C6FA0C-8A5C-3E40-B3C3-276D68D370BE}"/>
              </a:ext>
            </a:extLst>
          </p:cNvPr>
          <p:cNvSpPr txBox="1"/>
          <p:nvPr/>
        </p:nvSpPr>
        <p:spPr>
          <a:xfrm>
            <a:off x="1959429" y="691634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Fallbeispiele</a:t>
            </a:r>
          </a:p>
        </p:txBody>
      </p:sp>
    </p:spTree>
    <p:extLst>
      <p:ext uri="{BB962C8B-B14F-4D97-AF65-F5344CB8AC3E}">
        <p14:creationId xmlns:p14="http://schemas.microsoft.com/office/powerpoint/2010/main" val="3944710537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{46CA75DA-F898-FE45-AE14-F6F6DDCC7ACF}tf10001124</Template>
  <TotalTime>0</TotalTime>
  <Words>852</Words>
  <Application>Microsoft Office PowerPoint</Application>
  <PresentationFormat>Breitbild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Rahmen</vt:lpstr>
      <vt:lpstr>Umgang mit verhaltensauffälligen Kindern</vt:lpstr>
      <vt:lpstr>Übersicht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Schilling</dc:creator>
  <cp:lastModifiedBy>Karin Häberling</cp:lastModifiedBy>
  <cp:revision>125</cp:revision>
  <cp:lastPrinted>2021-04-26T12:40:22Z</cp:lastPrinted>
  <dcterms:created xsi:type="dcterms:W3CDTF">2021-04-08T09:52:18Z</dcterms:created>
  <dcterms:modified xsi:type="dcterms:W3CDTF">2021-04-28T05:57:55Z</dcterms:modified>
</cp:coreProperties>
</file>